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embeddedFontLst>
    <p:embeddedFont>
      <p:font typeface="Inter" panose="020B0604020202020204" charset="0"/>
      <p:regular r:id="rId24"/>
    </p:embeddedFont>
    <p:embeddedFont>
      <p:font typeface="Petrona Bold"/>
      <p:bold r:id="rId25"/>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7458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47105"/>
            <a:ext cx="7853243"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Stylistic Classification Models</a:t>
            </a:r>
            <a:endParaRPr lang="en-US" sz="4450" dirty="0"/>
          </a:p>
        </p:txBody>
      </p:sp>
      <p:sp>
        <p:nvSpPr>
          <p:cNvPr id="5" name="Shape 2"/>
          <p:cNvSpPr/>
          <p:nvPr/>
        </p:nvSpPr>
        <p:spPr>
          <a:xfrm>
            <a:off x="793790" y="191964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66537" y="1949946"/>
            <a:ext cx="339328" cy="424220"/>
          </a:xfrm>
          <a:prstGeom prst="rect">
            <a:avLst/>
          </a:prstGeom>
        </p:spPr>
      </p:pic>
      <p:sp>
        <p:nvSpPr>
          <p:cNvPr id="7" name="Text 3"/>
          <p:cNvSpPr/>
          <p:nvPr/>
        </p:nvSpPr>
        <p:spPr>
          <a:xfrm>
            <a:off x="1493996" y="199370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CNN-BiLSTM Model</a:t>
            </a:r>
            <a:endParaRPr lang="en-US" sz="2200" dirty="0"/>
          </a:p>
        </p:txBody>
      </p:sp>
      <p:sp>
        <p:nvSpPr>
          <p:cNvPr id="8" name="Text 4"/>
          <p:cNvSpPr/>
          <p:nvPr/>
        </p:nvSpPr>
        <p:spPr>
          <a:xfrm>
            <a:off x="1493996" y="2562463"/>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650" dirty="0"/>
          </a:p>
        </p:txBody>
      </p:sp>
      <p:sp>
        <p:nvSpPr>
          <p:cNvPr id="9" name="Shape 5"/>
          <p:cNvSpPr/>
          <p:nvPr/>
        </p:nvSpPr>
        <p:spPr>
          <a:xfrm>
            <a:off x="793790" y="4027765"/>
            <a:ext cx="484823" cy="484823"/>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66537" y="4058067"/>
            <a:ext cx="339328" cy="424220"/>
          </a:xfrm>
          <a:prstGeom prst="rect">
            <a:avLst/>
          </a:prstGeom>
        </p:spPr>
      </p:pic>
      <p:sp>
        <p:nvSpPr>
          <p:cNvPr id="11" name="Text 6"/>
          <p:cNvSpPr/>
          <p:nvPr/>
        </p:nvSpPr>
        <p:spPr>
          <a:xfrm>
            <a:off x="1493996" y="4101822"/>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BERT Classifier</a:t>
            </a:r>
            <a:endParaRPr lang="en-US" sz="2200" dirty="0"/>
          </a:p>
        </p:txBody>
      </p:sp>
      <p:sp>
        <p:nvSpPr>
          <p:cNvPr id="12" name="Text 7"/>
          <p:cNvSpPr/>
          <p:nvPr/>
        </p:nvSpPr>
        <p:spPr>
          <a:xfrm>
            <a:off x="1493996" y="4670584"/>
            <a:ext cx="8407718"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650" dirty="0"/>
          </a:p>
        </p:txBody>
      </p:sp>
      <p:pic>
        <p:nvPicPr>
          <p:cNvPr id="13" name="Image 3" descr="preencoded.png"/>
          <p:cNvPicPr>
            <a:picLocks noChangeAspect="1"/>
          </p:cNvPicPr>
          <p:nvPr/>
        </p:nvPicPr>
        <p:blipFill>
          <a:blip r:embed="rId6"/>
          <a:stretch>
            <a:fillRect/>
          </a:stretch>
        </p:blipFill>
        <p:spPr>
          <a:xfrm>
            <a:off x="10961370" y="1919645"/>
            <a:ext cx="2356485" cy="1687949"/>
          </a:xfrm>
          <a:prstGeom prst="rect">
            <a:avLst/>
          </a:prstGeom>
        </p:spPr>
      </p:pic>
      <p:pic>
        <p:nvPicPr>
          <p:cNvPr id="14" name="Image 4" descr="preencoded.png"/>
          <p:cNvPicPr>
            <a:picLocks noChangeAspect="1"/>
          </p:cNvPicPr>
          <p:nvPr/>
        </p:nvPicPr>
        <p:blipFill>
          <a:blip r:embed="rId7"/>
          <a:stretch>
            <a:fillRect/>
          </a:stretch>
        </p:blipFill>
        <p:spPr>
          <a:xfrm>
            <a:off x="10435114" y="3850005"/>
            <a:ext cx="3408998" cy="2558058"/>
          </a:xfrm>
          <a:prstGeom prst="rect">
            <a:avLst/>
          </a:prstGeom>
        </p:spPr>
      </p:pic>
      <p:sp>
        <p:nvSpPr>
          <p:cNvPr id="15" name="Text 8"/>
          <p:cNvSpPr/>
          <p:nvPr/>
        </p:nvSpPr>
        <p:spPr>
          <a:xfrm>
            <a:off x="793790" y="6892885"/>
            <a:ext cx="13042821"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Both models are trained to distinguish between two impostor corpora. Once trained, they are applied to the target document to assess how each text segment aligns stylistically with either impostor, producing a signal of stylistic variation.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50094"/>
            <a:ext cx="7033736"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Stylistic Signal Construction</a:t>
            </a:r>
            <a:endParaRPr lang="en-US" sz="4200" dirty="0"/>
          </a:p>
        </p:txBody>
      </p:sp>
      <p:sp>
        <p:nvSpPr>
          <p:cNvPr id="5" name="Shape 2"/>
          <p:cNvSpPr/>
          <p:nvPr/>
        </p:nvSpPr>
        <p:spPr>
          <a:xfrm>
            <a:off x="793790" y="1955602"/>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62608" y="1984236"/>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7" name="Text 4"/>
          <p:cNvSpPr/>
          <p:nvPr/>
        </p:nvSpPr>
        <p:spPr>
          <a:xfrm>
            <a:off x="1457087" y="2025729"/>
            <a:ext cx="3208020"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Batch-Level Classification</a:t>
            </a:r>
            <a:endParaRPr lang="en-US" sz="2100" dirty="0"/>
          </a:p>
        </p:txBody>
      </p:sp>
      <p:sp>
        <p:nvSpPr>
          <p:cNvPr id="8" name="Text 5"/>
          <p:cNvSpPr/>
          <p:nvPr/>
        </p:nvSpPr>
        <p:spPr>
          <a:xfrm>
            <a:off x="1457087" y="2564606"/>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600" dirty="0"/>
          </a:p>
        </p:txBody>
      </p:sp>
      <p:sp>
        <p:nvSpPr>
          <p:cNvPr id="9" name="Shape 6"/>
          <p:cNvSpPr/>
          <p:nvPr/>
        </p:nvSpPr>
        <p:spPr>
          <a:xfrm>
            <a:off x="793790" y="329957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862608" y="3328214"/>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1" name="Text 8"/>
          <p:cNvSpPr/>
          <p:nvPr/>
        </p:nvSpPr>
        <p:spPr>
          <a:xfrm>
            <a:off x="1457087" y="3369707"/>
            <a:ext cx="311217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Chunk-Level Aggregation</a:t>
            </a:r>
            <a:endParaRPr lang="en-US" sz="2100" dirty="0"/>
          </a:p>
        </p:txBody>
      </p:sp>
      <p:sp>
        <p:nvSpPr>
          <p:cNvPr id="12" name="Text 9"/>
          <p:cNvSpPr/>
          <p:nvPr/>
        </p:nvSpPr>
        <p:spPr>
          <a:xfrm>
            <a:off x="1457087" y="3908584"/>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Combine batch probabilities into chunk scores</a:t>
            </a:r>
            <a:endParaRPr lang="en-US" sz="1600" dirty="0"/>
          </a:p>
        </p:txBody>
      </p:sp>
      <p:sp>
        <p:nvSpPr>
          <p:cNvPr id="13" name="Shape 10"/>
          <p:cNvSpPr/>
          <p:nvPr/>
        </p:nvSpPr>
        <p:spPr>
          <a:xfrm>
            <a:off x="793790" y="4643557"/>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62608" y="4672191"/>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2"/>
          <p:cNvSpPr/>
          <p:nvPr/>
        </p:nvSpPr>
        <p:spPr>
          <a:xfrm>
            <a:off x="1457087" y="4713684"/>
            <a:ext cx="371141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Continuous Signal Generation</a:t>
            </a:r>
            <a:endParaRPr lang="en-US" sz="2100" dirty="0"/>
          </a:p>
        </p:txBody>
      </p:sp>
      <p:sp>
        <p:nvSpPr>
          <p:cNvPr id="16" name="Text 13"/>
          <p:cNvSpPr/>
          <p:nvPr/>
        </p:nvSpPr>
        <p:spPr>
          <a:xfrm>
            <a:off x="1457087" y="5252561"/>
            <a:ext cx="9265087"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Create a continuous signal reflecting stylistic alignment</a:t>
            </a:r>
            <a:endParaRPr lang="en-US" sz="1600" dirty="0"/>
          </a:p>
        </p:txBody>
      </p:sp>
      <p:sp>
        <p:nvSpPr>
          <p:cNvPr id="17" name="Shape 14"/>
          <p:cNvSpPr/>
          <p:nvPr/>
        </p:nvSpPr>
        <p:spPr>
          <a:xfrm>
            <a:off x="793790" y="598753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862608" y="6016169"/>
            <a:ext cx="321469" cy="401836"/>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9" name="Text 16"/>
          <p:cNvSpPr/>
          <p:nvPr/>
        </p:nvSpPr>
        <p:spPr>
          <a:xfrm>
            <a:off x="1457087" y="605766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Interpretation</a:t>
            </a:r>
            <a:endParaRPr lang="en-US" sz="2100" dirty="0"/>
          </a:p>
        </p:txBody>
      </p:sp>
      <p:sp>
        <p:nvSpPr>
          <p:cNvPr id="20" name="Text 17"/>
          <p:cNvSpPr/>
          <p:nvPr/>
        </p:nvSpPr>
        <p:spPr>
          <a:xfrm>
            <a:off x="1457087" y="6596539"/>
            <a:ext cx="926508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Analyze the signal for stylistic consistency and identify sharp transitions. These shifts indicate candidate change points later validated through statistical analysis.</a:t>
            </a:r>
            <a:endParaRPr lang="en-US" sz="1600" dirty="0"/>
          </a:p>
        </p:txBody>
      </p:sp>
      <p:pic>
        <p:nvPicPr>
          <p:cNvPr id="21" name="Image 1" descr="preencoded.png"/>
          <p:cNvPicPr>
            <a:picLocks noChangeAspect="1"/>
          </p:cNvPicPr>
          <p:nvPr/>
        </p:nvPicPr>
        <p:blipFill>
          <a:blip r:embed="rId4"/>
          <a:stretch>
            <a:fillRect/>
          </a:stretch>
        </p:blipFill>
        <p:spPr>
          <a:xfrm>
            <a:off x="11227713" y="1955602"/>
            <a:ext cx="2616398" cy="46165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850"/>
            <a:ext cx="5031581"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Changepoint Detection</a:t>
            </a:r>
            <a:endParaRPr lang="en-US" sz="3750" dirty="0"/>
          </a:p>
        </p:txBody>
      </p:sp>
      <p:sp>
        <p:nvSpPr>
          <p:cNvPr id="4" name="Shape 1"/>
          <p:cNvSpPr/>
          <p:nvPr/>
        </p:nvSpPr>
        <p:spPr>
          <a:xfrm>
            <a:off x="793790" y="17604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785938"/>
            <a:ext cx="285750" cy="357188"/>
          </a:xfrm>
          <a:prstGeom prst="rect">
            <a:avLst/>
          </a:prstGeom>
        </p:spPr>
      </p:pic>
      <p:sp>
        <p:nvSpPr>
          <p:cNvPr id="6" name="Text 2"/>
          <p:cNvSpPr/>
          <p:nvPr/>
        </p:nvSpPr>
        <p:spPr>
          <a:xfrm>
            <a:off x="1383506" y="1822728"/>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229207"/>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1726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198138"/>
            <a:ext cx="285750" cy="357188"/>
          </a:xfrm>
          <a:prstGeom prst="rect">
            <a:avLst/>
          </a:prstGeom>
        </p:spPr>
      </p:pic>
      <p:sp>
        <p:nvSpPr>
          <p:cNvPr id="10" name="Text 5"/>
          <p:cNvSpPr/>
          <p:nvPr/>
        </p:nvSpPr>
        <p:spPr>
          <a:xfrm>
            <a:off x="1383506" y="3234928"/>
            <a:ext cx="2974419"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641407"/>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Discrete Wavelet Transform (DWT) to the rolling distance signal to extract multi-scale detail coefficients. Identify local maxima in these coefficients as statistically significant stylistic shifts.</a:t>
            </a:r>
            <a:endParaRPr lang="en-US" sz="1400" dirty="0"/>
          </a:p>
        </p:txBody>
      </p:sp>
      <p:sp>
        <p:nvSpPr>
          <p:cNvPr id="12" name="Shape 7"/>
          <p:cNvSpPr/>
          <p:nvPr/>
        </p:nvSpPr>
        <p:spPr>
          <a:xfrm>
            <a:off x="793790" y="48751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900613"/>
            <a:ext cx="285750" cy="357188"/>
          </a:xfrm>
          <a:prstGeom prst="rect">
            <a:avLst/>
          </a:prstGeom>
        </p:spPr>
      </p:pic>
      <p:sp>
        <p:nvSpPr>
          <p:cNvPr id="14" name="Text 8"/>
          <p:cNvSpPr/>
          <p:nvPr/>
        </p:nvSpPr>
        <p:spPr>
          <a:xfrm>
            <a:off x="1383506" y="4937403"/>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343882"/>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2873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4988" y="6312813"/>
            <a:ext cx="285750" cy="357188"/>
          </a:xfrm>
          <a:prstGeom prst="rect">
            <a:avLst/>
          </a:prstGeom>
        </p:spPr>
      </p:pic>
      <p:sp>
        <p:nvSpPr>
          <p:cNvPr id="18" name="Text 11"/>
          <p:cNvSpPr/>
          <p:nvPr/>
        </p:nvSpPr>
        <p:spPr>
          <a:xfrm>
            <a:off x="1383506" y="6349603"/>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2"/>
          <p:cNvSpPr/>
          <p:nvPr/>
        </p:nvSpPr>
        <p:spPr>
          <a:xfrm>
            <a:off x="1383506" y="6756083"/>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615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5" name="Image 1" descr="preencoded.png"/>
          <p:cNvPicPr>
            <a:picLocks noChangeAspect="1"/>
          </p:cNvPicPr>
          <p:nvPr/>
        </p:nvPicPr>
        <p:blipFill>
          <a:blip r:embed="rId4"/>
          <a:stretch>
            <a:fillRect/>
          </a:stretch>
        </p:blipFill>
        <p:spPr>
          <a:xfrm>
            <a:off x="3452813" y="1341001"/>
            <a:ext cx="7724656" cy="62524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059656"/>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5" name="Image 1" descr="preencoded.png"/>
          <p:cNvPicPr>
            <a:picLocks noChangeAspect="1"/>
          </p:cNvPicPr>
          <p:nvPr/>
        </p:nvPicPr>
        <p:blipFill>
          <a:blip r:embed="rId4"/>
          <a:stretch>
            <a:fillRect/>
          </a:stretch>
        </p:blipFill>
        <p:spPr>
          <a:xfrm>
            <a:off x="793790" y="2144078"/>
            <a:ext cx="13042821" cy="50258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94197"/>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5" name="Image 1" descr="preencoded.png"/>
          <p:cNvPicPr>
            <a:picLocks noChangeAspect="1"/>
          </p:cNvPicPr>
          <p:nvPr/>
        </p:nvPicPr>
        <p:blipFill>
          <a:blip r:embed="rId4"/>
          <a:stretch>
            <a:fillRect/>
          </a:stretch>
        </p:blipFill>
        <p:spPr>
          <a:xfrm>
            <a:off x="801410" y="2424589"/>
            <a:ext cx="3120747" cy="3120747"/>
          </a:xfrm>
          <a:prstGeom prst="rect">
            <a:avLst/>
          </a:prstGeom>
        </p:spPr>
      </p:pic>
      <p:pic>
        <p:nvPicPr>
          <p:cNvPr id="6" name="Image 2" descr="preencoded.png"/>
          <p:cNvPicPr>
            <a:picLocks noChangeAspect="1"/>
          </p:cNvPicPr>
          <p:nvPr/>
        </p:nvPicPr>
        <p:blipFill>
          <a:blip r:embed="rId5"/>
          <a:stretch>
            <a:fillRect/>
          </a:stretch>
        </p:blipFill>
        <p:spPr>
          <a:xfrm>
            <a:off x="4103608" y="2424589"/>
            <a:ext cx="3120866" cy="3120866"/>
          </a:xfrm>
          <a:prstGeom prst="rect">
            <a:avLst/>
          </a:prstGeom>
        </p:spPr>
      </p:pic>
      <p:pic>
        <p:nvPicPr>
          <p:cNvPr id="7" name="Image 3" descr="preencoded.png"/>
          <p:cNvPicPr>
            <a:picLocks noChangeAspect="1"/>
          </p:cNvPicPr>
          <p:nvPr/>
        </p:nvPicPr>
        <p:blipFill>
          <a:blip r:embed="rId6"/>
          <a:stretch>
            <a:fillRect/>
          </a:stretch>
        </p:blipFill>
        <p:spPr>
          <a:xfrm>
            <a:off x="7405926" y="2424589"/>
            <a:ext cx="3120747" cy="3120747"/>
          </a:xfrm>
          <a:prstGeom prst="rect">
            <a:avLst/>
          </a:prstGeom>
        </p:spPr>
      </p:pic>
      <p:pic>
        <p:nvPicPr>
          <p:cNvPr id="8" name="Image 4" descr="preencoded.png"/>
          <p:cNvPicPr>
            <a:picLocks noChangeAspect="1"/>
          </p:cNvPicPr>
          <p:nvPr/>
        </p:nvPicPr>
        <p:blipFill>
          <a:blip r:embed="rId7"/>
          <a:stretch>
            <a:fillRect/>
          </a:stretch>
        </p:blipFill>
        <p:spPr>
          <a:xfrm>
            <a:off x="10708124" y="2424589"/>
            <a:ext cx="3120866" cy="3120866"/>
          </a:xfrm>
          <a:prstGeom prst="rect">
            <a:avLst/>
          </a:prstGeom>
        </p:spPr>
      </p:pic>
      <p:sp>
        <p:nvSpPr>
          <p:cNvPr id="9" name="Text 2"/>
          <p:cNvSpPr/>
          <p:nvPr/>
        </p:nvSpPr>
        <p:spPr>
          <a:xfrm>
            <a:off x="793790" y="5946577"/>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945237"/>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5" name="Shape 2"/>
          <p:cNvSpPr/>
          <p:nvPr/>
        </p:nvSpPr>
        <p:spPr>
          <a:xfrm>
            <a:off x="793790"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2061567"/>
            <a:ext cx="357188" cy="446484"/>
          </a:xfrm>
          <a:prstGeom prst="rect">
            <a:avLst/>
          </a:prstGeom>
        </p:spPr>
      </p:pic>
      <p:sp>
        <p:nvSpPr>
          <p:cNvPr id="7" name="Text 3"/>
          <p:cNvSpPr/>
          <p:nvPr/>
        </p:nvSpPr>
        <p:spPr>
          <a:xfrm>
            <a:off x="1530906" y="2107525"/>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8" name="Text 4"/>
          <p:cNvSpPr/>
          <p:nvPr/>
        </p:nvSpPr>
        <p:spPr>
          <a:xfrm>
            <a:off x="1530906" y="2615684"/>
            <a:ext cx="5642491"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plan outlines our intended evaluation strategy. No testing has been performed yet. Our testing objective is to verify the system's reliability in identifying stylistic shifts within documents.</a:t>
            </a:r>
            <a:endParaRPr lang="en-US" sz="1750" dirty="0"/>
          </a:p>
        </p:txBody>
      </p:sp>
      <p:sp>
        <p:nvSpPr>
          <p:cNvPr id="9" name="Shape 5"/>
          <p:cNvSpPr/>
          <p:nvPr/>
        </p:nvSpPr>
        <p:spPr>
          <a:xfrm>
            <a:off x="7456884" y="2029658"/>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7533442" y="2061567"/>
            <a:ext cx="357188" cy="446484"/>
          </a:xfrm>
          <a:prstGeom prst="rect">
            <a:avLst/>
          </a:prstGeom>
        </p:spPr>
      </p:pic>
      <p:sp>
        <p:nvSpPr>
          <p:cNvPr id="11" name="Text 6"/>
          <p:cNvSpPr/>
          <p:nvPr/>
        </p:nvSpPr>
        <p:spPr>
          <a:xfrm>
            <a:off x="8194000" y="2107525"/>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2" name="Text 7"/>
          <p:cNvSpPr/>
          <p:nvPr/>
        </p:nvSpPr>
        <p:spPr>
          <a:xfrm>
            <a:off x="8194000" y="2615684"/>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3" name="Shape 8"/>
          <p:cNvSpPr/>
          <p:nvPr/>
        </p:nvSpPr>
        <p:spPr>
          <a:xfrm>
            <a:off x="793790"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4552831"/>
            <a:ext cx="357188" cy="446484"/>
          </a:xfrm>
          <a:prstGeom prst="rect">
            <a:avLst/>
          </a:prstGeom>
        </p:spPr>
      </p:pic>
      <p:sp>
        <p:nvSpPr>
          <p:cNvPr id="15" name="Text 9"/>
          <p:cNvSpPr/>
          <p:nvPr/>
        </p:nvSpPr>
        <p:spPr>
          <a:xfrm>
            <a:off x="1530906"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6" name="Text 10"/>
          <p:cNvSpPr/>
          <p:nvPr/>
        </p:nvSpPr>
        <p:spPr>
          <a:xfrm>
            <a:off x="1530906" y="5106948"/>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7" name="Shape 11"/>
          <p:cNvSpPr/>
          <p:nvPr/>
        </p:nvSpPr>
        <p:spPr>
          <a:xfrm>
            <a:off x="7456884" y="4520922"/>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8" name="Image 4" descr="preencoded.png"/>
          <p:cNvPicPr>
            <a:picLocks noChangeAspect="1"/>
          </p:cNvPicPr>
          <p:nvPr/>
        </p:nvPicPr>
        <p:blipFill>
          <a:blip r:embed="rId7"/>
          <a:stretch>
            <a:fillRect/>
          </a:stretch>
        </p:blipFill>
        <p:spPr>
          <a:xfrm>
            <a:off x="7533442" y="4552831"/>
            <a:ext cx="357188" cy="446484"/>
          </a:xfrm>
          <a:prstGeom prst="rect">
            <a:avLst/>
          </a:prstGeom>
        </p:spPr>
      </p:pic>
      <p:sp>
        <p:nvSpPr>
          <p:cNvPr id="19" name="Text 12"/>
          <p:cNvSpPr/>
          <p:nvPr/>
        </p:nvSpPr>
        <p:spPr>
          <a:xfrm>
            <a:off x="8194000" y="459878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20" name="Text 13"/>
          <p:cNvSpPr/>
          <p:nvPr/>
        </p:nvSpPr>
        <p:spPr>
          <a:xfrm>
            <a:off x="8194000" y="5106948"/>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68072"/>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5" name="Shape 2"/>
          <p:cNvSpPr/>
          <p:nvPr/>
        </p:nvSpPr>
        <p:spPr>
          <a:xfrm>
            <a:off x="793790" y="1527215"/>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6" name="Shape 3"/>
          <p:cNvSpPr/>
          <p:nvPr/>
        </p:nvSpPr>
        <p:spPr>
          <a:xfrm>
            <a:off x="801410" y="1534835"/>
            <a:ext cx="13027581" cy="408980"/>
          </a:xfrm>
          <a:prstGeom prst="rect">
            <a:avLst/>
          </a:prstGeom>
          <a:solidFill>
            <a:srgbClr val="FFFFFF">
              <a:alpha val="4000"/>
            </a:srgbClr>
          </a:solidFill>
          <a:ln/>
        </p:spPr>
        <p:txBody>
          <a:bodyPr/>
          <a:lstStyle/>
          <a:p>
            <a:pPr algn="l" rtl="0"/>
            <a:endParaRPr lang="he-IL"/>
          </a:p>
        </p:txBody>
      </p:sp>
      <p:sp>
        <p:nvSpPr>
          <p:cNvPr id="7" name="Text 4"/>
          <p:cNvSpPr/>
          <p:nvPr/>
        </p:nvSpPr>
        <p:spPr>
          <a:xfrm>
            <a:off x="960477" y="1637705"/>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2918341" y="1637705"/>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9" name="Text 6"/>
          <p:cNvSpPr/>
          <p:nvPr/>
        </p:nvSpPr>
        <p:spPr>
          <a:xfrm>
            <a:off x="5284113" y="1637705"/>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10" name="Text 7"/>
          <p:cNvSpPr/>
          <p:nvPr/>
        </p:nvSpPr>
        <p:spPr>
          <a:xfrm>
            <a:off x="7724061" y="1637705"/>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11" name="Text 8"/>
          <p:cNvSpPr/>
          <p:nvPr/>
        </p:nvSpPr>
        <p:spPr>
          <a:xfrm>
            <a:off x="10653951" y="1637705"/>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2" name="Shape 9"/>
          <p:cNvSpPr/>
          <p:nvPr/>
        </p:nvSpPr>
        <p:spPr>
          <a:xfrm>
            <a:off x="801410" y="1943814"/>
            <a:ext cx="13027581" cy="612219"/>
          </a:xfrm>
          <a:prstGeom prst="rect">
            <a:avLst/>
          </a:prstGeom>
          <a:solidFill>
            <a:srgbClr val="000000">
              <a:alpha val="4000"/>
            </a:srgbClr>
          </a:solidFill>
          <a:ln/>
        </p:spPr>
        <p:txBody>
          <a:bodyPr/>
          <a:lstStyle/>
          <a:p>
            <a:pPr algn="l" rtl="0"/>
            <a:endParaRPr lang="he-IL"/>
          </a:p>
        </p:txBody>
      </p:sp>
      <p:sp>
        <p:nvSpPr>
          <p:cNvPr id="13" name="Text 10"/>
          <p:cNvSpPr/>
          <p:nvPr/>
        </p:nvSpPr>
        <p:spPr>
          <a:xfrm>
            <a:off x="960477" y="204668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4" name="Text 11"/>
          <p:cNvSpPr/>
          <p:nvPr/>
        </p:nvSpPr>
        <p:spPr>
          <a:xfrm>
            <a:off x="2918341" y="204668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5" name="Text 12"/>
          <p:cNvSpPr/>
          <p:nvPr/>
        </p:nvSpPr>
        <p:spPr>
          <a:xfrm>
            <a:off x="5284113" y="2046684"/>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6" name="Text 13"/>
          <p:cNvSpPr/>
          <p:nvPr/>
        </p:nvSpPr>
        <p:spPr>
          <a:xfrm>
            <a:off x="7724061" y="204668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7" name="Text 14"/>
          <p:cNvSpPr/>
          <p:nvPr/>
        </p:nvSpPr>
        <p:spPr>
          <a:xfrm>
            <a:off x="10653951" y="204668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8" name="Shape 15"/>
          <p:cNvSpPr/>
          <p:nvPr/>
        </p:nvSpPr>
        <p:spPr>
          <a:xfrm>
            <a:off x="801410" y="2556034"/>
            <a:ext cx="13027581" cy="612219"/>
          </a:xfrm>
          <a:prstGeom prst="rect">
            <a:avLst/>
          </a:prstGeom>
          <a:solidFill>
            <a:srgbClr val="FFFFFF">
              <a:alpha val="4000"/>
            </a:srgbClr>
          </a:solidFill>
          <a:ln/>
        </p:spPr>
        <p:txBody>
          <a:bodyPr/>
          <a:lstStyle/>
          <a:p>
            <a:pPr algn="l" rtl="0"/>
            <a:endParaRPr lang="he-IL"/>
          </a:p>
        </p:txBody>
      </p:sp>
      <p:sp>
        <p:nvSpPr>
          <p:cNvPr id="19" name="Text 16"/>
          <p:cNvSpPr/>
          <p:nvPr/>
        </p:nvSpPr>
        <p:spPr>
          <a:xfrm>
            <a:off x="960477" y="265890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20" name="Text 17"/>
          <p:cNvSpPr/>
          <p:nvPr/>
        </p:nvSpPr>
        <p:spPr>
          <a:xfrm>
            <a:off x="2918341" y="265890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21" name="Text 18"/>
          <p:cNvSpPr/>
          <p:nvPr/>
        </p:nvSpPr>
        <p:spPr>
          <a:xfrm>
            <a:off x="5284113" y="2658904"/>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2" name="Text 19"/>
          <p:cNvSpPr/>
          <p:nvPr/>
        </p:nvSpPr>
        <p:spPr>
          <a:xfrm>
            <a:off x="7724061" y="265890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3" name="Text 20"/>
          <p:cNvSpPr/>
          <p:nvPr/>
        </p:nvSpPr>
        <p:spPr>
          <a:xfrm>
            <a:off x="10653951" y="265890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4" name="Shape 21"/>
          <p:cNvSpPr/>
          <p:nvPr/>
        </p:nvSpPr>
        <p:spPr>
          <a:xfrm>
            <a:off x="801410" y="3168253"/>
            <a:ext cx="13027581" cy="612219"/>
          </a:xfrm>
          <a:prstGeom prst="rect">
            <a:avLst/>
          </a:prstGeom>
          <a:solidFill>
            <a:srgbClr val="000000">
              <a:alpha val="4000"/>
            </a:srgbClr>
          </a:solidFill>
          <a:ln/>
        </p:spPr>
        <p:txBody>
          <a:bodyPr/>
          <a:lstStyle/>
          <a:p>
            <a:pPr algn="l" rtl="0"/>
            <a:endParaRPr lang="he-IL"/>
          </a:p>
        </p:txBody>
      </p:sp>
      <p:sp>
        <p:nvSpPr>
          <p:cNvPr id="25" name="Text 22"/>
          <p:cNvSpPr/>
          <p:nvPr/>
        </p:nvSpPr>
        <p:spPr>
          <a:xfrm>
            <a:off x="960477" y="327112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6" name="Text 23"/>
          <p:cNvSpPr/>
          <p:nvPr/>
        </p:nvSpPr>
        <p:spPr>
          <a:xfrm>
            <a:off x="2918341" y="3271123"/>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7" name="Text 24"/>
          <p:cNvSpPr/>
          <p:nvPr/>
        </p:nvSpPr>
        <p:spPr>
          <a:xfrm>
            <a:off x="5284113" y="327112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8" name="Text 25"/>
          <p:cNvSpPr/>
          <p:nvPr/>
        </p:nvSpPr>
        <p:spPr>
          <a:xfrm>
            <a:off x="7724061" y="3271123"/>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9" name="Text 26"/>
          <p:cNvSpPr/>
          <p:nvPr/>
        </p:nvSpPr>
        <p:spPr>
          <a:xfrm>
            <a:off x="10653951" y="327112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30" name="Shape 27"/>
          <p:cNvSpPr/>
          <p:nvPr/>
        </p:nvSpPr>
        <p:spPr>
          <a:xfrm>
            <a:off x="801410" y="3780473"/>
            <a:ext cx="13027581" cy="612219"/>
          </a:xfrm>
          <a:prstGeom prst="rect">
            <a:avLst/>
          </a:prstGeom>
          <a:solidFill>
            <a:srgbClr val="FFFFFF">
              <a:alpha val="4000"/>
            </a:srgbClr>
          </a:solidFill>
          <a:ln/>
        </p:spPr>
        <p:txBody>
          <a:bodyPr/>
          <a:lstStyle/>
          <a:p>
            <a:pPr algn="l" rtl="0"/>
            <a:endParaRPr lang="he-IL"/>
          </a:p>
        </p:txBody>
      </p:sp>
      <p:sp>
        <p:nvSpPr>
          <p:cNvPr id="31" name="Text 28"/>
          <p:cNvSpPr/>
          <p:nvPr/>
        </p:nvSpPr>
        <p:spPr>
          <a:xfrm>
            <a:off x="960477" y="388334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2" name="Text 29"/>
          <p:cNvSpPr/>
          <p:nvPr/>
        </p:nvSpPr>
        <p:spPr>
          <a:xfrm>
            <a:off x="2918341" y="3883343"/>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3" name="Text 30"/>
          <p:cNvSpPr/>
          <p:nvPr/>
        </p:nvSpPr>
        <p:spPr>
          <a:xfrm>
            <a:off x="5284113" y="388334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4" name="Text 31"/>
          <p:cNvSpPr/>
          <p:nvPr/>
        </p:nvSpPr>
        <p:spPr>
          <a:xfrm>
            <a:off x="7724061" y="3883343"/>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5" name="Text 32"/>
          <p:cNvSpPr/>
          <p:nvPr/>
        </p:nvSpPr>
        <p:spPr>
          <a:xfrm>
            <a:off x="10653951" y="388334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6" name="Shape 33"/>
          <p:cNvSpPr/>
          <p:nvPr/>
        </p:nvSpPr>
        <p:spPr>
          <a:xfrm>
            <a:off x="801410" y="4392692"/>
            <a:ext cx="13027581" cy="612219"/>
          </a:xfrm>
          <a:prstGeom prst="rect">
            <a:avLst/>
          </a:prstGeom>
          <a:solidFill>
            <a:srgbClr val="000000">
              <a:alpha val="4000"/>
            </a:srgbClr>
          </a:solidFill>
          <a:ln/>
        </p:spPr>
        <p:txBody>
          <a:bodyPr/>
          <a:lstStyle/>
          <a:p>
            <a:pPr algn="l" rtl="0"/>
            <a:endParaRPr lang="he-IL"/>
          </a:p>
        </p:txBody>
      </p:sp>
      <p:sp>
        <p:nvSpPr>
          <p:cNvPr id="37" name="Text 34"/>
          <p:cNvSpPr/>
          <p:nvPr/>
        </p:nvSpPr>
        <p:spPr>
          <a:xfrm>
            <a:off x="960477" y="449556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8" name="Text 35"/>
          <p:cNvSpPr/>
          <p:nvPr/>
        </p:nvSpPr>
        <p:spPr>
          <a:xfrm>
            <a:off x="2918341" y="4495562"/>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9" name="Text 36"/>
          <p:cNvSpPr/>
          <p:nvPr/>
        </p:nvSpPr>
        <p:spPr>
          <a:xfrm>
            <a:off x="5284113" y="4495562"/>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40" name="Text 37"/>
          <p:cNvSpPr/>
          <p:nvPr/>
        </p:nvSpPr>
        <p:spPr>
          <a:xfrm>
            <a:off x="7724061" y="4495562"/>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41" name="Text 38"/>
          <p:cNvSpPr/>
          <p:nvPr/>
        </p:nvSpPr>
        <p:spPr>
          <a:xfrm>
            <a:off x="10653951" y="4495562"/>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2" name="Shape 39"/>
          <p:cNvSpPr/>
          <p:nvPr/>
        </p:nvSpPr>
        <p:spPr>
          <a:xfrm>
            <a:off x="801410" y="5004911"/>
            <a:ext cx="13027581" cy="612219"/>
          </a:xfrm>
          <a:prstGeom prst="rect">
            <a:avLst/>
          </a:prstGeom>
          <a:solidFill>
            <a:srgbClr val="FFFFFF">
              <a:alpha val="4000"/>
            </a:srgbClr>
          </a:solidFill>
          <a:ln/>
        </p:spPr>
        <p:txBody>
          <a:bodyPr/>
          <a:lstStyle/>
          <a:p>
            <a:pPr algn="l" rtl="0"/>
            <a:endParaRPr lang="he-IL"/>
          </a:p>
        </p:txBody>
      </p:sp>
      <p:sp>
        <p:nvSpPr>
          <p:cNvPr id="43" name="Text 40"/>
          <p:cNvSpPr/>
          <p:nvPr/>
        </p:nvSpPr>
        <p:spPr>
          <a:xfrm>
            <a:off x="960477" y="5107781"/>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4" name="Text 41"/>
          <p:cNvSpPr/>
          <p:nvPr/>
        </p:nvSpPr>
        <p:spPr>
          <a:xfrm>
            <a:off x="2918341" y="510778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5" name="Text 42"/>
          <p:cNvSpPr/>
          <p:nvPr/>
        </p:nvSpPr>
        <p:spPr>
          <a:xfrm>
            <a:off x="5284113" y="510778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6" name="Text 43"/>
          <p:cNvSpPr/>
          <p:nvPr/>
        </p:nvSpPr>
        <p:spPr>
          <a:xfrm>
            <a:off x="7724061" y="510778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7" name="Text 44"/>
          <p:cNvSpPr/>
          <p:nvPr/>
        </p:nvSpPr>
        <p:spPr>
          <a:xfrm>
            <a:off x="10653951" y="510778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8" name="Shape 45"/>
          <p:cNvSpPr/>
          <p:nvPr/>
        </p:nvSpPr>
        <p:spPr>
          <a:xfrm>
            <a:off x="801410" y="5617131"/>
            <a:ext cx="13027581" cy="612219"/>
          </a:xfrm>
          <a:prstGeom prst="rect">
            <a:avLst/>
          </a:prstGeom>
          <a:solidFill>
            <a:srgbClr val="000000">
              <a:alpha val="4000"/>
            </a:srgbClr>
          </a:solidFill>
          <a:ln/>
        </p:spPr>
        <p:txBody>
          <a:bodyPr/>
          <a:lstStyle/>
          <a:p>
            <a:pPr algn="l" rtl="0"/>
            <a:endParaRPr lang="he-IL"/>
          </a:p>
        </p:txBody>
      </p:sp>
      <p:sp>
        <p:nvSpPr>
          <p:cNvPr id="49" name="Text 46"/>
          <p:cNvSpPr/>
          <p:nvPr/>
        </p:nvSpPr>
        <p:spPr>
          <a:xfrm>
            <a:off x="960477" y="572000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50" name="Text 47"/>
          <p:cNvSpPr/>
          <p:nvPr/>
        </p:nvSpPr>
        <p:spPr>
          <a:xfrm>
            <a:off x="2918341" y="572000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51" name="Text 48"/>
          <p:cNvSpPr/>
          <p:nvPr/>
        </p:nvSpPr>
        <p:spPr>
          <a:xfrm>
            <a:off x="5284113" y="572000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2" name="Text 49"/>
          <p:cNvSpPr/>
          <p:nvPr/>
        </p:nvSpPr>
        <p:spPr>
          <a:xfrm>
            <a:off x="7724061" y="5720001"/>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3" name="Text 50"/>
          <p:cNvSpPr/>
          <p:nvPr/>
        </p:nvSpPr>
        <p:spPr>
          <a:xfrm>
            <a:off x="10653951" y="5720001"/>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4" name="Shape 51"/>
          <p:cNvSpPr/>
          <p:nvPr/>
        </p:nvSpPr>
        <p:spPr>
          <a:xfrm>
            <a:off x="801410" y="6229350"/>
            <a:ext cx="13027581" cy="612219"/>
          </a:xfrm>
          <a:prstGeom prst="rect">
            <a:avLst/>
          </a:prstGeom>
          <a:solidFill>
            <a:srgbClr val="FFFFFF">
              <a:alpha val="4000"/>
            </a:srgbClr>
          </a:solidFill>
          <a:ln/>
        </p:spPr>
        <p:txBody>
          <a:bodyPr/>
          <a:lstStyle/>
          <a:p>
            <a:pPr algn="l" rtl="0"/>
            <a:endParaRPr lang="he-IL"/>
          </a:p>
        </p:txBody>
      </p:sp>
      <p:sp>
        <p:nvSpPr>
          <p:cNvPr id="55" name="Text 52"/>
          <p:cNvSpPr/>
          <p:nvPr/>
        </p:nvSpPr>
        <p:spPr>
          <a:xfrm>
            <a:off x="960477" y="633222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6" name="Text 53"/>
          <p:cNvSpPr/>
          <p:nvPr/>
        </p:nvSpPr>
        <p:spPr>
          <a:xfrm>
            <a:off x="2918341" y="6332220"/>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7" name="Text 54"/>
          <p:cNvSpPr/>
          <p:nvPr/>
        </p:nvSpPr>
        <p:spPr>
          <a:xfrm>
            <a:off x="5284113" y="633222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8" name="Text 55"/>
          <p:cNvSpPr/>
          <p:nvPr/>
        </p:nvSpPr>
        <p:spPr>
          <a:xfrm>
            <a:off x="7724061" y="6332220"/>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9" name="Text 56"/>
          <p:cNvSpPr/>
          <p:nvPr/>
        </p:nvSpPr>
        <p:spPr>
          <a:xfrm>
            <a:off x="10653951" y="633222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60" name="Shape 57"/>
          <p:cNvSpPr/>
          <p:nvPr/>
        </p:nvSpPr>
        <p:spPr>
          <a:xfrm>
            <a:off x="801410" y="6841569"/>
            <a:ext cx="13027581" cy="612219"/>
          </a:xfrm>
          <a:prstGeom prst="rect">
            <a:avLst/>
          </a:prstGeom>
          <a:solidFill>
            <a:srgbClr val="000000">
              <a:alpha val="4000"/>
            </a:srgbClr>
          </a:solidFill>
          <a:ln/>
        </p:spPr>
        <p:txBody>
          <a:bodyPr/>
          <a:lstStyle/>
          <a:p>
            <a:pPr algn="l" rtl="0"/>
            <a:endParaRPr lang="he-IL"/>
          </a:p>
        </p:txBody>
      </p:sp>
      <p:sp>
        <p:nvSpPr>
          <p:cNvPr id="61" name="Text 58"/>
          <p:cNvSpPr/>
          <p:nvPr/>
        </p:nvSpPr>
        <p:spPr>
          <a:xfrm>
            <a:off x="960477" y="694443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2" name="Text 59"/>
          <p:cNvSpPr/>
          <p:nvPr/>
        </p:nvSpPr>
        <p:spPr>
          <a:xfrm>
            <a:off x="2918341" y="694443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3" name="Text 60"/>
          <p:cNvSpPr/>
          <p:nvPr/>
        </p:nvSpPr>
        <p:spPr>
          <a:xfrm>
            <a:off x="5284113" y="694443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4" name="Text 61"/>
          <p:cNvSpPr/>
          <p:nvPr/>
        </p:nvSpPr>
        <p:spPr>
          <a:xfrm>
            <a:off x="7724061" y="694443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5" name="Text 62"/>
          <p:cNvSpPr/>
          <p:nvPr/>
        </p:nvSpPr>
        <p:spPr>
          <a:xfrm>
            <a:off x="10653951" y="694443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88313"/>
            <a:ext cx="665261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Evaluation Methodology</a:t>
            </a:r>
            <a:endParaRPr lang="en-US" sz="4650" dirty="0"/>
          </a:p>
        </p:txBody>
      </p:sp>
      <p:sp>
        <p:nvSpPr>
          <p:cNvPr id="5" name="Shape 2"/>
          <p:cNvSpPr/>
          <p:nvPr/>
        </p:nvSpPr>
        <p:spPr>
          <a:xfrm>
            <a:off x="793790" y="1872734"/>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1904643"/>
            <a:ext cx="357188" cy="446484"/>
          </a:xfrm>
          <a:prstGeom prst="rect">
            <a:avLst/>
          </a:prstGeom>
        </p:spPr>
      </p:pic>
      <p:sp>
        <p:nvSpPr>
          <p:cNvPr id="7" name="Text 3"/>
          <p:cNvSpPr/>
          <p:nvPr/>
        </p:nvSpPr>
        <p:spPr>
          <a:xfrm>
            <a:off x="1530906" y="195060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Preparation</a:t>
            </a:r>
            <a:endParaRPr lang="en-US" sz="2300" dirty="0"/>
          </a:p>
        </p:txBody>
      </p:sp>
      <p:sp>
        <p:nvSpPr>
          <p:cNvPr id="8" name="Text 4"/>
          <p:cNvSpPr/>
          <p:nvPr/>
        </p:nvSpPr>
        <p:spPr>
          <a:xfrm>
            <a:off x="1530906" y="2458760"/>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750" dirty="0"/>
          </a:p>
        </p:txBody>
      </p:sp>
      <p:sp>
        <p:nvSpPr>
          <p:cNvPr id="9" name="Shape 5"/>
          <p:cNvSpPr/>
          <p:nvPr/>
        </p:nvSpPr>
        <p:spPr>
          <a:xfrm>
            <a:off x="793790" y="400109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870347" y="4033004"/>
            <a:ext cx="357188" cy="446484"/>
          </a:xfrm>
          <a:prstGeom prst="rect">
            <a:avLst/>
          </a:prstGeom>
        </p:spPr>
      </p:pic>
      <p:sp>
        <p:nvSpPr>
          <p:cNvPr id="11" name="Text 6"/>
          <p:cNvSpPr/>
          <p:nvPr/>
        </p:nvSpPr>
        <p:spPr>
          <a:xfrm>
            <a:off x="1530906" y="407896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Metrics</a:t>
            </a:r>
            <a:endParaRPr lang="en-US" sz="2300" dirty="0"/>
          </a:p>
        </p:txBody>
      </p:sp>
      <p:sp>
        <p:nvSpPr>
          <p:cNvPr id="12" name="Text 7"/>
          <p:cNvSpPr/>
          <p:nvPr/>
        </p:nvSpPr>
        <p:spPr>
          <a:xfrm>
            <a:off x="1530906" y="4587121"/>
            <a:ext cx="1230570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750" dirty="0"/>
          </a:p>
        </p:txBody>
      </p:sp>
      <p:sp>
        <p:nvSpPr>
          <p:cNvPr id="13" name="Shape 8"/>
          <p:cNvSpPr/>
          <p:nvPr/>
        </p:nvSpPr>
        <p:spPr>
          <a:xfrm>
            <a:off x="793790" y="6129457"/>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6161365"/>
            <a:ext cx="357188" cy="446484"/>
          </a:xfrm>
          <a:prstGeom prst="rect">
            <a:avLst/>
          </a:prstGeom>
        </p:spPr>
      </p:pic>
      <p:sp>
        <p:nvSpPr>
          <p:cNvPr id="15" name="Text 9"/>
          <p:cNvSpPr/>
          <p:nvPr/>
        </p:nvSpPr>
        <p:spPr>
          <a:xfrm>
            <a:off x="1530906" y="62073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Visualization</a:t>
            </a:r>
            <a:endParaRPr lang="en-US" sz="2300" dirty="0"/>
          </a:p>
        </p:txBody>
      </p:sp>
      <p:sp>
        <p:nvSpPr>
          <p:cNvPr id="16" name="Text 10"/>
          <p:cNvSpPr/>
          <p:nvPr/>
        </p:nvSpPr>
        <p:spPr>
          <a:xfrm>
            <a:off x="1530906" y="6715482"/>
            <a:ext cx="12305705"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815221"/>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5" name="Text 2"/>
          <p:cNvSpPr/>
          <p:nvPr/>
        </p:nvSpPr>
        <p:spPr>
          <a:xfrm>
            <a:off x="793790" y="1899642"/>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following outlines how we believe our proposed approach may offer methodological innovation and real-world value as the project develops.</a:t>
            </a:r>
            <a:endParaRPr lang="en-US" sz="1750" dirty="0"/>
          </a:p>
        </p:txBody>
      </p:sp>
      <p:sp>
        <p:nvSpPr>
          <p:cNvPr id="6" name="Text 3"/>
          <p:cNvSpPr/>
          <p:nvPr/>
        </p:nvSpPr>
        <p:spPr>
          <a:xfrm>
            <a:off x="793790" y="3107412"/>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7" name="Text 4"/>
          <p:cNvSpPr/>
          <p:nvPr/>
        </p:nvSpPr>
        <p:spPr>
          <a:xfrm>
            <a:off x="793790" y="3706297"/>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may represent a meaningful advancement over traditional methods that rely on supervised learning or basic statistical techniques.</a:t>
            </a:r>
            <a:endParaRPr lang="en-US" sz="1750" dirty="0"/>
          </a:p>
        </p:txBody>
      </p:sp>
      <p:sp>
        <p:nvSpPr>
          <p:cNvPr id="8" name="Text 5"/>
          <p:cNvSpPr/>
          <p:nvPr/>
        </p:nvSpPr>
        <p:spPr>
          <a:xfrm>
            <a:off x="793790" y="608778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9" name="Text 6"/>
          <p:cNvSpPr/>
          <p:nvPr/>
        </p:nvSpPr>
        <p:spPr>
          <a:xfrm>
            <a:off x="793790" y="652998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10" name="Text 7"/>
          <p:cNvSpPr/>
          <p:nvPr/>
        </p:nvSpPr>
        <p:spPr>
          <a:xfrm>
            <a:off x="793790" y="6972181"/>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11" name="Text 8"/>
          <p:cNvSpPr/>
          <p:nvPr/>
        </p:nvSpPr>
        <p:spPr>
          <a:xfrm>
            <a:off x="7599521" y="3107412"/>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12" name="Text 9"/>
          <p:cNvSpPr/>
          <p:nvPr/>
        </p:nvSpPr>
        <p:spPr>
          <a:xfrm>
            <a:off x="7599521" y="3706297"/>
            <a:ext cx="6244709"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If successful, the system could enhance the analysis of complex, multi-authored texts, supporting transparency in literary forensics, digital editing, and plagiarism detection. These capabilities would be valuable in both academic and practical content verification contexts.</a:t>
            </a:r>
            <a:endParaRPr lang="en-US" sz="1750" dirty="0"/>
          </a:p>
        </p:txBody>
      </p:sp>
      <p:sp>
        <p:nvSpPr>
          <p:cNvPr id="13" name="Text 10"/>
          <p:cNvSpPr/>
          <p:nvPr/>
        </p:nvSpPr>
        <p:spPr>
          <a:xfrm>
            <a:off x="7599521" y="572488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4" name="Text 11"/>
          <p:cNvSpPr/>
          <p:nvPr/>
        </p:nvSpPr>
        <p:spPr>
          <a:xfrm>
            <a:off x="7599521" y="616708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5" name="Text 12"/>
          <p:cNvSpPr/>
          <p:nvPr/>
        </p:nvSpPr>
        <p:spPr>
          <a:xfrm>
            <a:off x="7599521" y="6609278"/>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504986"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504986" y="2373511"/>
            <a:ext cx="6331625"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Purpose,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504986"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504986" y="3598307"/>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504986"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504986" y="5117068"/>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504986"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504986" y="6635829"/>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At the end of Phase A, we have defined the stylistic segmentation problem and designed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0674"/>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Problem Definition</a:t>
            </a:r>
            <a:endParaRPr lang="en-US" sz="4200" dirty="0"/>
          </a:p>
        </p:txBody>
      </p:sp>
      <p:sp>
        <p:nvSpPr>
          <p:cNvPr id="4" name="Shape 1"/>
          <p:cNvSpPr/>
          <p:nvPr/>
        </p:nvSpPr>
        <p:spPr>
          <a:xfrm>
            <a:off x="6280190" y="1606629"/>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49008" y="1635264"/>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6943487" y="1676757"/>
            <a:ext cx="30751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Traditional Assumptions</a:t>
            </a:r>
            <a:endParaRPr lang="en-US" sz="2100" dirty="0"/>
          </a:p>
        </p:txBody>
      </p:sp>
      <p:sp>
        <p:nvSpPr>
          <p:cNvPr id="7" name="Text 4"/>
          <p:cNvSpPr/>
          <p:nvPr/>
        </p:nvSpPr>
        <p:spPr>
          <a:xfrm>
            <a:off x="6943487" y="2133957"/>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Current methods like stylometry, authorship attribution models, or n-gram analysis typically assume that each document has a single, consistent author. This makes them blind to collaborative works or sections written by editors, causing misleading conclusions.</a:t>
            </a:r>
            <a:endParaRPr lang="en-US" sz="1600" dirty="0"/>
          </a:p>
        </p:txBody>
      </p:sp>
      <p:sp>
        <p:nvSpPr>
          <p:cNvPr id="8" name="Shape 5"/>
          <p:cNvSpPr/>
          <p:nvPr/>
        </p:nvSpPr>
        <p:spPr>
          <a:xfrm>
            <a:off x="6280190" y="3849053"/>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49008" y="3877687"/>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6943487" y="3919180"/>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Detection Challenges</a:t>
            </a:r>
            <a:endParaRPr lang="en-US" sz="2100" dirty="0"/>
          </a:p>
        </p:txBody>
      </p:sp>
      <p:sp>
        <p:nvSpPr>
          <p:cNvPr id="11" name="Text 8"/>
          <p:cNvSpPr/>
          <p:nvPr/>
        </p:nvSpPr>
        <p:spPr>
          <a:xfrm>
            <a:off x="6943487" y="4376380"/>
            <a:ext cx="6893123" cy="130683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Most algorithms classify entire documents, but stylistic shifts can happen within them. for example, between a letter's introduction and its body, or when content is copied from multiple sources. These internal boundaries go undetected.</a:t>
            </a:r>
            <a:endParaRPr lang="en-US" sz="1600" dirty="0"/>
          </a:p>
        </p:txBody>
      </p:sp>
      <p:sp>
        <p:nvSpPr>
          <p:cNvPr id="12" name="Shape 9"/>
          <p:cNvSpPr/>
          <p:nvPr/>
        </p:nvSpPr>
        <p:spPr>
          <a:xfrm>
            <a:off x="6280190" y="6091476"/>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49008" y="6120110"/>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6943487" y="6161603"/>
            <a:ext cx="2701409"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Technical Limitations</a:t>
            </a:r>
            <a:endParaRPr lang="en-US" sz="2100" dirty="0"/>
          </a:p>
        </p:txBody>
      </p:sp>
      <p:sp>
        <p:nvSpPr>
          <p:cNvPr id="15" name="Text 12"/>
          <p:cNvSpPr/>
          <p:nvPr/>
        </p:nvSpPr>
        <p:spPr>
          <a:xfrm>
            <a:off x="6943487" y="6618803"/>
            <a:ext cx="6893123"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Existing approaches rely on labeled data (known authorship), which is rare. They also produce opaque results that lack interpretability, especially when used on unseen or composite texts.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04136"/>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5" name="Image 1" descr="preencoded.png"/>
          <p:cNvPicPr>
            <a:picLocks noChangeAspect="1"/>
          </p:cNvPicPr>
          <p:nvPr/>
        </p:nvPicPr>
        <p:blipFill>
          <a:blip r:embed="rId4"/>
          <a:stretch>
            <a:fillRect/>
          </a:stretch>
        </p:blipFill>
        <p:spPr>
          <a:xfrm>
            <a:off x="793790" y="1788557"/>
            <a:ext cx="566976" cy="566976"/>
          </a:xfrm>
          <a:prstGeom prst="rect">
            <a:avLst/>
          </a:prstGeom>
        </p:spPr>
      </p:pic>
      <p:sp>
        <p:nvSpPr>
          <p:cNvPr id="6" name="Text 2"/>
          <p:cNvSpPr/>
          <p:nvPr/>
        </p:nvSpPr>
        <p:spPr>
          <a:xfrm>
            <a:off x="1644253" y="1923217"/>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7" name="Text 3"/>
          <p:cNvSpPr/>
          <p:nvPr/>
        </p:nvSpPr>
        <p:spPr>
          <a:xfrm>
            <a:off x="1644253" y="2431375"/>
            <a:ext cx="5529143"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Train classifiers using unrelated “impostor” corpora, without labeled examples from the target document. This makes the method flexible and domain-independent.</a:t>
            </a:r>
            <a:endParaRPr lang="en-US" sz="1750" dirty="0"/>
          </a:p>
        </p:txBody>
      </p:sp>
      <p:pic>
        <p:nvPicPr>
          <p:cNvPr id="8" name="Image 2" descr="preencoded.png"/>
          <p:cNvPicPr>
            <a:picLocks noChangeAspect="1"/>
          </p:cNvPicPr>
          <p:nvPr/>
        </p:nvPicPr>
        <p:blipFill>
          <a:blip r:embed="rId5"/>
          <a:stretch>
            <a:fillRect/>
          </a:stretch>
        </p:blipFill>
        <p:spPr>
          <a:xfrm>
            <a:off x="7456884" y="1788557"/>
            <a:ext cx="566976" cy="566976"/>
          </a:xfrm>
          <a:prstGeom prst="rect">
            <a:avLst/>
          </a:prstGeom>
        </p:spPr>
      </p:pic>
      <p:sp>
        <p:nvSpPr>
          <p:cNvPr id="9" name="Text 4"/>
          <p:cNvSpPr/>
          <p:nvPr/>
        </p:nvSpPr>
        <p:spPr>
          <a:xfrm>
            <a:off x="8307348" y="1923217"/>
            <a:ext cx="3774043"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10" name="Text 5"/>
          <p:cNvSpPr/>
          <p:nvPr/>
        </p:nvSpPr>
        <p:spPr>
          <a:xfrm>
            <a:off x="8307348" y="2431375"/>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where the writing style changes inside a single document. These shifts may indicate author boundaries, edits, or insertions.</a:t>
            </a:r>
            <a:endParaRPr lang="en-US" sz="1750" dirty="0"/>
          </a:p>
        </p:txBody>
      </p:sp>
      <p:pic>
        <p:nvPicPr>
          <p:cNvPr id="11" name="Image 3" descr="preencoded.png"/>
          <p:cNvPicPr>
            <a:picLocks noChangeAspect="1"/>
          </p:cNvPicPr>
          <p:nvPr/>
        </p:nvPicPr>
        <p:blipFill>
          <a:blip r:embed="rId6"/>
          <a:stretch>
            <a:fillRect/>
          </a:stretch>
        </p:blipFill>
        <p:spPr>
          <a:xfrm>
            <a:off x="793790" y="4449961"/>
            <a:ext cx="566976" cy="566976"/>
          </a:xfrm>
          <a:prstGeom prst="rect">
            <a:avLst/>
          </a:prstGeom>
        </p:spPr>
      </p:pic>
      <p:sp>
        <p:nvSpPr>
          <p:cNvPr id="12" name="Text 6"/>
          <p:cNvSpPr/>
          <p:nvPr/>
        </p:nvSpPr>
        <p:spPr>
          <a:xfrm>
            <a:off x="1644253" y="458462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3" name="Text 7"/>
          <p:cNvSpPr/>
          <p:nvPr/>
        </p:nvSpPr>
        <p:spPr>
          <a:xfrm>
            <a:off x="1644253" y="5092779"/>
            <a:ext cx="552914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Remove small fluctuations or false stylistic deviations using aggregation and signal smoothing, so only major stylistic boundaries are detected.</a:t>
            </a:r>
            <a:endParaRPr lang="en-US" sz="1750" dirty="0"/>
          </a:p>
        </p:txBody>
      </p:sp>
      <p:pic>
        <p:nvPicPr>
          <p:cNvPr id="14" name="Image 4" descr="preencoded.png"/>
          <p:cNvPicPr>
            <a:picLocks noChangeAspect="1"/>
          </p:cNvPicPr>
          <p:nvPr/>
        </p:nvPicPr>
        <p:blipFill>
          <a:blip r:embed="rId7"/>
          <a:stretch>
            <a:fillRect/>
          </a:stretch>
        </p:blipFill>
        <p:spPr>
          <a:xfrm>
            <a:off x="7456884" y="4449961"/>
            <a:ext cx="566976" cy="566976"/>
          </a:xfrm>
          <a:prstGeom prst="rect">
            <a:avLst/>
          </a:prstGeom>
        </p:spPr>
      </p:pic>
      <p:sp>
        <p:nvSpPr>
          <p:cNvPr id="15" name="Text 8"/>
          <p:cNvSpPr/>
          <p:nvPr/>
        </p:nvSpPr>
        <p:spPr>
          <a:xfrm>
            <a:off x="8307348" y="4584621"/>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6" name="Text 9"/>
          <p:cNvSpPr/>
          <p:nvPr/>
        </p:nvSpPr>
        <p:spPr>
          <a:xfrm>
            <a:off x="8307348" y="5092779"/>
            <a:ext cx="5529263"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visual plots of stylistic signals over the document timeline, clearly marking detected boundaries for human inspection.</a:t>
            </a:r>
            <a:endParaRPr lang="en-US" sz="1750" dirty="0"/>
          </a:p>
        </p:txBody>
      </p:sp>
      <p:sp>
        <p:nvSpPr>
          <p:cNvPr id="17" name="Text 10"/>
          <p:cNvSpPr/>
          <p:nvPr/>
        </p:nvSpPr>
        <p:spPr>
          <a:xfrm>
            <a:off x="793790" y="643663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goal is to build a system that can detect internal stylistic boundaries in documents, without relying on pre-labeled data. By training deep classifiers on unrelated impostor texts and analyzing classifier behavior across the document, we can detect stylistic shifts, filter noise, and visualize transitions to support forensic or editorial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9448"/>
          </a:xfrm>
          <a:prstGeom prst="rect">
            <a:avLst/>
          </a:prstGeom>
        </p:spPr>
      </p:pic>
      <p:sp>
        <p:nvSpPr>
          <p:cNvPr id="3" name="Text 0"/>
          <p:cNvSpPr/>
          <p:nvPr/>
        </p:nvSpPr>
        <p:spPr>
          <a:xfrm>
            <a:off x="787241" y="3013353"/>
            <a:ext cx="6097191" cy="590550"/>
          </a:xfrm>
          <a:prstGeom prst="rect">
            <a:avLst/>
          </a:prstGeom>
          <a:noFill/>
          <a:ln/>
        </p:spPr>
        <p:txBody>
          <a:bodyPr wrap="none" lIns="0" tIns="0" rIns="0" bIns="0" rtlCol="0" anchor="t"/>
          <a:lstStyle/>
          <a:p>
            <a:pPr marL="0" indent="0" algn="l" rtl="0">
              <a:lnSpc>
                <a:spcPts val="4600"/>
              </a:lnSpc>
              <a:buNone/>
            </a:pPr>
            <a:r>
              <a:rPr lang="en-US" sz="3700" b="1" dirty="0">
                <a:solidFill>
                  <a:srgbClr val="000000"/>
                </a:solidFill>
                <a:latin typeface="Petrona Bold" pitchFamily="34" charset="0"/>
                <a:ea typeface="Petrona Bold" pitchFamily="34" charset="-122"/>
                <a:cs typeface="Petrona Bold" pitchFamily="34" charset="-120"/>
              </a:rPr>
              <a:t>Proposed Solution Overview</a:t>
            </a:r>
            <a:endParaRPr lang="en-US" sz="3700" dirty="0"/>
          </a:p>
        </p:txBody>
      </p:sp>
      <p:sp>
        <p:nvSpPr>
          <p:cNvPr id="4" name="Shape 1"/>
          <p:cNvSpPr/>
          <p:nvPr/>
        </p:nvSpPr>
        <p:spPr>
          <a:xfrm>
            <a:off x="787241"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47963"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6" name="Text 3"/>
          <p:cNvSpPr/>
          <p:nvPr/>
        </p:nvSpPr>
        <p:spPr>
          <a:xfrm>
            <a:off x="1371957" y="3935611"/>
            <a:ext cx="2490907"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Deep Impostor Method</a:t>
            </a:r>
            <a:endParaRPr lang="en-US" sz="1850" dirty="0"/>
          </a:p>
        </p:txBody>
      </p:sp>
      <p:sp>
        <p:nvSpPr>
          <p:cNvPr id="7" name="Text 4"/>
          <p:cNvSpPr/>
          <p:nvPr/>
        </p:nvSpPr>
        <p:spPr>
          <a:xfrm>
            <a:off x="1371957" y="4338757"/>
            <a:ext cx="5830729" cy="1438870"/>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Based on the method introduced by Avros and Volkovich, we train a deep neural model to distinguish between two unrelated “impostor” corpora. This classifier learns a strong stylistic boundary, which we then use to evaluate each chunk of the target document and track how its style shifts over time.</a:t>
            </a:r>
            <a:endParaRPr lang="en-US" sz="1400" dirty="0"/>
          </a:p>
        </p:txBody>
      </p:sp>
      <p:sp>
        <p:nvSpPr>
          <p:cNvPr id="8" name="Shape 5"/>
          <p:cNvSpPr/>
          <p:nvPr/>
        </p:nvSpPr>
        <p:spPr>
          <a:xfrm>
            <a:off x="7427595" y="3873818"/>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488317" y="3899118"/>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7"/>
          <p:cNvSpPr/>
          <p:nvPr/>
        </p:nvSpPr>
        <p:spPr>
          <a:xfrm>
            <a:off x="8012311" y="3935611"/>
            <a:ext cx="2432804"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Stylistic Classification</a:t>
            </a:r>
            <a:endParaRPr lang="en-US" sz="1850" dirty="0"/>
          </a:p>
        </p:txBody>
      </p:sp>
      <p:sp>
        <p:nvSpPr>
          <p:cNvPr id="11" name="Text 8"/>
          <p:cNvSpPr/>
          <p:nvPr/>
        </p:nvSpPr>
        <p:spPr>
          <a:xfrm>
            <a:off x="8012311" y="4338757"/>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the trained impostor classifier to batches from the target document. Each batch receives a probability score indicating its alignment with one of the two impostors.</a:t>
            </a:r>
            <a:endParaRPr lang="en-US" sz="1400" dirty="0"/>
          </a:p>
        </p:txBody>
      </p:sp>
      <p:sp>
        <p:nvSpPr>
          <p:cNvPr id="12" name="Shape 9"/>
          <p:cNvSpPr/>
          <p:nvPr/>
        </p:nvSpPr>
        <p:spPr>
          <a:xfrm>
            <a:off x="787241"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47963"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4" name="Text 11"/>
          <p:cNvSpPr/>
          <p:nvPr/>
        </p:nvSpPr>
        <p:spPr>
          <a:xfrm>
            <a:off x="1371957"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Signal Generation</a:t>
            </a:r>
            <a:endParaRPr lang="en-US" sz="1850" dirty="0"/>
          </a:p>
        </p:txBody>
      </p:sp>
      <p:sp>
        <p:nvSpPr>
          <p:cNvPr id="15" name="Text 12"/>
          <p:cNvSpPr/>
          <p:nvPr/>
        </p:nvSpPr>
        <p:spPr>
          <a:xfrm>
            <a:off x="1371957" y="6602373"/>
            <a:ext cx="5830729"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Aggregate batch predictions into chunk-level scores, forming a 1D signal representing how stylistic alignment changes across the document.</a:t>
            </a:r>
            <a:endParaRPr lang="en-US" sz="1400" dirty="0"/>
          </a:p>
        </p:txBody>
      </p:sp>
      <p:sp>
        <p:nvSpPr>
          <p:cNvPr id="16" name="Shape 13"/>
          <p:cNvSpPr/>
          <p:nvPr/>
        </p:nvSpPr>
        <p:spPr>
          <a:xfrm>
            <a:off x="7427595" y="6137434"/>
            <a:ext cx="404813" cy="404813"/>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488317" y="6162735"/>
            <a:ext cx="283369" cy="354211"/>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18" name="Text 15"/>
          <p:cNvSpPr/>
          <p:nvPr/>
        </p:nvSpPr>
        <p:spPr>
          <a:xfrm>
            <a:off x="8012311" y="6199227"/>
            <a:ext cx="2361962" cy="295275"/>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Multiview Detection</a:t>
            </a:r>
            <a:endParaRPr lang="en-US" sz="1850" dirty="0"/>
          </a:p>
        </p:txBody>
      </p:sp>
      <p:sp>
        <p:nvSpPr>
          <p:cNvPr id="19" name="Text 16"/>
          <p:cNvSpPr/>
          <p:nvPr/>
        </p:nvSpPr>
        <p:spPr>
          <a:xfrm>
            <a:off x="8012311" y="6602373"/>
            <a:ext cx="5830848" cy="863322"/>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Repeat the entire process across many impostor pairs. Apply statistical changepoint detection (including wavelet transforms), and confirm stylistic boundaries only where multiple classifiers agree.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16875"/>
            <a:ext cx="6784181"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Detailed System Architecture</a:t>
            </a:r>
            <a:endParaRPr lang="en-US" sz="3950" dirty="0"/>
          </a:p>
        </p:txBody>
      </p:sp>
      <p:sp>
        <p:nvSpPr>
          <p:cNvPr id="5" name="Shape 2"/>
          <p:cNvSpPr/>
          <p:nvPr/>
        </p:nvSpPr>
        <p:spPr>
          <a:xfrm>
            <a:off x="793790"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858798"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7" name="Text 4"/>
          <p:cNvSpPr/>
          <p:nvPr/>
        </p:nvSpPr>
        <p:spPr>
          <a:xfrm>
            <a:off x="1420297"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Text Segmentation</a:t>
            </a:r>
            <a:endParaRPr lang="en-US" sz="1950" dirty="0"/>
          </a:p>
        </p:txBody>
      </p:sp>
      <p:sp>
        <p:nvSpPr>
          <p:cNvPr id="8" name="Text 5"/>
          <p:cNvSpPr/>
          <p:nvPr/>
        </p:nvSpPr>
        <p:spPr>
          <a:xfrm>
            <a:off x="1420297" y="2136696"/>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Split documents into fixed-length batches, then group batches into larger chunks. Each chunk will become a unit of stylistic analysis.</a:t>
            </a:r>
            <a:endParaRPr lang="en-US" sz="1500" dirty="0"/>
          </a:p>
        </p:txBody>
      </p:sp>
      <p:sp>
        <p:nvSpPr>
          <p:cNvPr id="9" name="Shape 6"/>
          <p:cNvSpPr/>
          <p:nvPr/>
        </p:nvSpPr>
        <p:spPr>
          <a:xfrm>
            <a:off x="7435691" y="1638657"/>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0" name="Text 7"/>
          <p:cNvSpPr/>
          <p:nvPr/>
        </p:nvSpPr>
        <p:spPr>
          <a:xfrm>
            <a:off x="7500699" y="1665684"/>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1" name="Text 8"/>
          <p:cNvSpPr/>
          <p:nvPr/>
        </p:nvSpPr>
        <p:spPr>
          <a:xfrm>
            <a:off x="8062198" y="170485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Word Embedding</a:t>
            </a:r>
            <a:endParaRPr lang="en-US" sz="1950" dirty="0"/>
          </a:p>
        </p:txBody>
      </p:sp>
      <p:sp>
        <p:nvSpPr>
          <p:cNvPr id="12" name="Text 9"/>
          <p:cNvSpPr/>
          <p:nvPr/>
        </p:nvSpPr>
        <p:spPr>
          <a:xfrm>
            <a:off x="8062198" y="2136696"/>
            <a:ext cx="5774412"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Convert text batches to vector representations using either Word2Vec or BERT, depending on the classifier.</a:t>
            </a:r>
            <a:endParaRPr lang="en-US" sz="1500" dirty="0"/>
          </a:p>
        </p:txBody>
      </p:sp>
      <p:sp>
        <p:nvSpPr>
          <p:cNvPr id="13" name="Shape 10"/>
          <p:cNvSpPr/>
          <p:nvPr/>
        </p:nvSpPr>
        <p:spPr>
          <a:xfrm>
            <a:off x="793790"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4" name="Text 11"/>
          <p:cNvSpPr/>
          <p:nvPr/>
        </p:nvSpPr>
        <p:spPr>
          <a:xfrm>
            <a:off x="858798"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5" name="Text 12"/>
          <p:cNvSpPr/>
          <p:nvPr/>
        </p:nvSpPr>
        <p:spPr>
          <a:xfrm>
            <a:off x="1420297" y="3513534"/>
            <a:ext cx="2605802"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Stylistic Classification</a:t>
            </a:r>
            <a:endParaRPr lang="en-US" sz="1950" dirty="0"/>
          </a:p>
        </p:txBody>
      </p:sp>
      <p:sp>
        <p:nvSpPr>
          <p:cNvPr id="16" name="Text 13"/>
          <p:cNvSpPr/>
          <p:nvPr/>
        </p:nvSpPr>
        <p:spPr>
          <a:xfrm>
            <a:off x="1420297" y="3945374"/>
            <a:ext cx="5774412"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Train a binary classifier on each impostor pair. Apply it to every chunk in the target document to produce a stylistic probability score.</a:t>
            </a:r>
            <a:endParaRPr lang="en-US" sz="1500" dirty="0"/>
          </a:p>
        </p:txBody>
      </p:sp>
      <p:sp>
        <p:nvSpPr>
          <p:cNvPr id="17" name="Shape 14"/>
          <p:cNvSpPr/>
          <p:nvPr/>
        </p:nvSpPr>
        <p:spPr>
          <a:xfrm>
            <a:off x="7435691" y="344733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8" name="Text 15"/>
          <p:cNvSpPr/>
          <p:nvPr/>
        </p:nvSpPr>
        <p:spPr>
          <a:xfrm>
            <a:off x="7500699" y="347436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19" name="Text 16"/>
          <p:cNvSpPr/>
          <p:nvPr/>
        </p:nvSpPr>
        <p:spPr>
          <a:xfrm>
            <a:off x="8062198" y="3513534"/>
            <a:ext cx="283142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Creation Analysis</a:t>
            </a:r>
            <a:endParaRPr lang="en-US" sz="1950" dirty="0"/>
          </a:p>
        </p:txBody>
      </p:sp>
      <p:sp>
        <p:nvSpPr>
          <p:cNvPr id="20" name="Text 17"/>
          <p:cNvSpPr/>
          <p:nvPr/>
        </p:nvSpPr>
        <p:spPr>
          <a:xfrm>
            <a:off x="8062198" y="3945374"/>
            <a:ext cx="5774412"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the per-chunk classifier outputs to form a signal representing stylistic alignment over the document. Apply rolling distance and wavelet transform to identify stylistic shifts.</a:t>
            </a:r>
            <a:endParaRPr lang="en-US" sz="1500" dirty="0"/>
          </a:p>
        </p:txBody>
      </p:sp>
      <p:sp>
        <p:nvSpPr>
          <p:cNvPr id="21" name="Shape 18"/>
          <p:cNvSpPr/>
          <p:nvPr/>
        </p:nvSpPr>
        <p:spPr>
          <a:xfrm>
            <a:off x="793790" y="5564386"/>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858798" y="5591413"/>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5</a:t>
            </a:r>
            <a:endParaRPr lang="en-US" sz="2350" dirty="0"/>
          </a:p>
        </p:txBody>
      </p:sp>
      <p:sp>
        <p:nvSpPr>
          <p:cNvPr id="23" name="Text 20"/>
          <p:cNvSpPr/>
          <p:nvPr/>
        </p:nvSpPr>
        <p:spPr>
          <a:xfrm>
            <a:off x="1420297" y="5630585"/>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Boundary Detection</a:t>
            </a:r>
            <a:endParaRPr lang="en-US" sz="1950" dirty="0"/>
          </a:p>
        </p:txBody>
      </p:sp>
      <p:sp>
        <p:nvSpPr>
          <p:cNvPr id="24" name="Text 21"/>
          <p:cNvSpPr/>
          <p:nvPr/>
        </p:nvSpPr>
        <p:spPr>
          <a:xfrm>
            <a:off x="1420297" y="6062424"/>
            <a:ext cx="124163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Run multiple classifiers using different impostor pairs. Use voting to detect consistent peaks across models. Only peaks with broad agreement are marked as final stylistic boundaries.</a:t>
            </a:r>
            <a:endParaRPr lang="en-US" sz="1500" dirty="0"/>
          </a:p>
        </p:txBody>
      </p:sp>
      <p:sp>
        <p:nvSpPr>
          <p:cNvPr id="25" name="Text 22"/>
          <p:cNvSpPr/>
          <p:nvPr/>
        </p:nvSpPr>
        <p:spPr>
          <a:xfrm>
            <a:off x="793790" y="6895981"/>
            <a:ext cx="13042821"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2361" y="623054"/>
            <a:ext cx="6595943" cy="705683"/>
          </a:xfrm>
          <a:prstGeom prst="rect">
            <a:avLst/>
          </a:prstGeom>
          <a:noFill/>
          <a:ln/>
        </p:spPr>
        <p:txBody>
          <a:bodyPr wrap="none" lIns="0" tIns="0" rIns="0" bIns="0" rtlCol="0" anchor="t"/>
          <a:lstStyle/>
          <a:p>
            <a:pPr marL="0" indent="0" algn="l" rtl="0">
              <a:lnSpc>
                <a:spcPts val="5550"/>
              </a:lnSpc>
              <a:buNone/>
            </a:pPr>
            <a:r>
              <a:rPr lang="en-US" sz="4400" b="1" dirty="0">
                <a:solidFill>
                  <a:srgbClr val="000000"/>
                </a:solidFill>
                <a:latin typeface="Petrona Bold" pitchFamily="34" charset="0"/>
                <a:ea typeface="Petrona Bold" pitchFamily="34" charset="-122"/>
                <a:cs typeface="Petrona Bold" pitchFamily="34" charset="-120"/>
              </a:rPr>
              <a:t>General Model FlowChart</a:t>
            </a:r>
            <a:endParaRPr lang="en-US" sz="4400" dirty="0"/>
          </a:p>
        </p:txBody>
      </p:sp>
      <p:pic>
        <p:nvPicPr>
          <p:cNvPr id="7" name="תמונה 6" descr="תמונה שמכילה טקסט, צילום מסך, גופן, מספר&#10;&#10;תוכן בינה מלאכותית גנרטיבית עשוי להיות שגוי.">
            <a:extLst>
              <a:ext uri="{FF2B5EF4-FFF2-40B4-BE49-F238E27FC236}">
                <a16:creationId xmlns:a16="http://schemas.microsoft.com/office/drawing/2014/main" id="{FD3300EE-DF45-772A-72A3-BC1637051E04}"/>
              </a:ext>
            </a:extLst>
          </p:cNvPr>
          <p:cNvPicPr>
            <a:picLocks noChangeAspect="1"/>
          </p:cNvPicPr>
          <p:nvPr/>
        </p:nvPicPr>
        <p:blipFill>
          <a:blip r:embed="rId4"/>
          <a:stretch>
            <a:fillRect/>
          </a:stretch>
        </p:blipFill>
        <p:spPr>
          <a:xfrm>
            <a:off x="1467000" y="2181563"/>
            <a:ext cx="11696400" cy="51952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1275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5" name="Image 1" descr="preencoded.png"/>
          <p:cNvPicPr>
            <a:picLocks noChangeAspect="1"/>
          </p:cNvPicPr>
          <p:nvPr/>
        </p:nvPicPr>
        <p:blipFill>
          <a:blip r:embed="rId4"/>
          <a:stretch>
            <a:fillRect/>
          </a:stretch>
        </p:blipFill>
        <p:spPr>
          <a:xfrm>
            <a:off x="793790" y="2197179"/>
            <a:ext cx="4347567" cy="907256"/>
          </a:xfrm>
          <a:prstGeom prst="rect">
            <a:avLst/>
          </a:prstGeom>
        </p:spPr>
      </p:pic>
      <p:sp>
        <p:nvSpPr>
          <p:cNvPr id="6" name="Text 2"/>
          <p:cNvSpPr/>
          <p:nvPr/>
        </p:nvSpPr>
        <p:spPr>
          <a:xfrm>
            <a:off x="1020604"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7" name="Text 3"/>
          <p:cNvSpPr/>
          <p:nvPr/>
        </p:nvSpPr>
        <p:spPr>
          <a:xfrm>
            <a:off x="1020604" y="3839408"/>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8" name="Image 2" descr="preencoded.png"/>
          <p:cNvPicPr>
            <a:picLocks noChangeAspect="1"/>
          </p:cNvPicPr>
          <p:nvPr/>
        </p:nvPicPr>
        <p:blipFill>
          <a:blip r:embed="rId5"/>
          <a:stretch>
            <a:fillRect/>
          </a:stretch>
        </p:blipFill>
        <p:spPr>
          <a:xfrm>
            <a:off x="5141357" y="2197179"/>
            <a:ext cx="4347567" cy="907256"/>
          </a:xfrm>
          <a:prstGeom prst="rect">
            <a:avLst/>
          </a:prstGeom>
        </p:spPr>
      </p:pic>
      <p:sp>
        <p:nvSpPr>
          <p:cNvPr id="9" name="Text 4"/>
          <p:cNvSpPr/>
          <p:nvPr/>
        </p:nvSpPr>
        <p:spPr>
          <a:xfrm>
            <a:off x="5368171"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10" name="Text 5"/>
          <p:cNvSpPr/>
          <p:nvPr/>
        </p:nvSpPr>
        <p:spPr>
          <a:xfrm>
            <a:off x="5368171"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11" name="Image 3" descr="preencoded.png"/>
          <p:cNvPicPr>
            <a:picLocks noChangeAspect="1"/>
          </p:cNvPicPr>
          <p:nvPr/>
        </p:nvPicPr>
        <p:blipFill>
          <a:blip r:embed="rId6"/>
          <a:stretch>
            <a:fillRect/>
          </a:stretch>
        </p:blipFill>
        <p:spPr>
          <a:xfrm>
            <a:off x="9488924" y="2197179"/>
            <a:ext cx="4347567" cy="907256"/>
          </a:xfrm>
          <a:prstGeom prst="rect">
            <a:avLst/>
          </a:prstGeom>
        </p:spPr>
      </p:pic>
      <p:sp>
        <p:nvSpPr>
          <p:cNvPr id="12" name="Text 6"/>
          <p:cNvSpPr/>
          <p:nvPr/>
        </p:nvSpPr>
        <p:spPr>
          <a:xfrm>
            <a:off x="9715738"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3" name="Text 7"/>
          <p:cNvSpPr/>
          <p:nvPr/>
        </p:nvSpPr>
        <p:spPr>
          <a:xfrm>
            <a:off x="9715738"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Several batches per chunk (e.g. 400 words)</a:t>
            </a:r>
            <a:endParaRPr lang="en-US" sz="1750" dirty="0"/>
          </a:p>
        </p:txBody>
      </p:sp>
      <p:sp>
        <p:nvSpPr>
          <p:cNvPr id="14" name="Text 8"/>
          <p:cNvSpPr/>
          <p:nvPr/>
        </p:nvSpPr>
        <p:spPr>
          <a:xfrm>
            <a:off x="793790" y="50471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5" name="Text 9"/>
          <p:cNvSpPr/>
          <p:nvPr/>
        </p:nvSpPr>
        <p:spPr>
          <a:xfrm>
            <a:off x="793790" y="6391037"/>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33770"/>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5" name="Text 2"/>
          <p:cNvSpPr/>
          <p:nvPr/>
        </p:nvSpPr>
        <p:spPr>
          <a:xfrm>
            <a:off x="793790" y="1945005"/>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6" name="Text 3"/>
          <p:cNvSpPr/>
          <p:nvPr/>
        </p:nvSpPr>
        <p:spPr>
          <a:xfrm>
            <a:off x="793790" y="2543889"/>
            <a:ext cx="3389471"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7" name="Text 4"/>
          <p:cNvSpPr/>
          <p:nvPr/>
        </p:nvSpPr>
        <p:spPr>
          <a:xfrm>
            <a:off x="793790" y="4562475"/>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8" name="Text 5"/>
          <p:cNvSpPr/>
          <p:nvPr/>
        </p:nvSpPr>
        <p:spPr>
          <a:xfrm>
            <a:off x="793790" y="5004673"/>
            <a:ext cx="3389471"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9" name="Text 6"/>
          <p:cNvSpPr/>
          <p:nvPr/>
        </p:nvSpPr>
        <p:spPr>
          <a:xfrm>
            <a:off x="793790" y="5446871"/>
            <a:ext cx="3389471" cy="725805"/>
          </a:xfrm>
          <a:prstGeom prst="rect">
            <a:avLst/>
          </a:prstGeom>
          <a:noFill/>
          <a:ln/>
        </p:spPr>
        <p:txBody>
          <a:bodyPr wrap="squar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pic>
        <p:nvPicPr>
          <p:cNvPr id="10" name="Image 1" descr="preencoded.png"/>
          <p:cNvPicPr>
            <a:picLocks noChangeAspect="1"/>
          </p:cNvPicPr>
          <p:nvPr/>
        </p:nvPicPr>
        <p:blipFill>
          <a:blip r:embed="rId4"/>
          <a:stretch>
            <a:fillRect/>
          </a:stretch>
        </p:blipFill>
        <p:spPr>
          <a:xfrm>
            <a:off x="4744283" y="1973342"/>
            <a:ext cx="2618542" cy="3688675"/>
          </a:xfrm>
          <a:prstGeom prst="rect">
            <a:avLst/>
          </a:prstGeom>
        </p:spPr>
      </p:pic>
      <p:sp>
        <p:nvSpPr>
          <p:cNvPr id="11" name="Text 7"/>
          <p:cNvSpPr/>
          <p:nvPr/>
        </p:nvSpPr>
        <p:spPr>
          <a:xfrm>
            <a:off x="7923848" y="1922264"/>
            <a:ext cx="3888462"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12" name="Text 8"/>
          <p:cNvSpPr/>
          <p:nvPr/>
        </p:nvSpPr>
        <p:spPr>
          <a:xfrm>
            <a:off x="7923848" y="251198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13" name="Text 9"/>
          <p:cNvSpPr/>
          <p:nvPr/>
        </p:nvSpPr>
        <p:spPr>
          <a:xfrm>
            <a:off x="7923848" y="3110865"/>
            <a:ext cx="3888462"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4" name="Text 10"/>
          <p:cNvSpPr/>
          <p:nvPr/>
        </p:nvSpPr>
        <p:spPr>
          <a:xfrm>
            <a:off x="7923848" y="4766548"/>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5" name="Text 11"/>
          <p:cNvSpPr/>
          <p:nvPr/>
        </p:nvSpPr>
        <p:spPr>
          <a:xfrm>
            <a:off x="7923848" y="5208746"/>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6" name="Text 12"/>
          <p:cNvSpPr/>
          <p:nvPr/>
        </p:nvSpPr>
        <p:spPr>
          <a:xfrm>
            <a:off x="7923848" y="5650944"/>
            <a:ext cx="3888462"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pic>
        <p:nvPicPr>
          <p:cNvPr id="17" name="Image 2" descr="preencoded.png"/>
          <p:cNvPicPr>
            <a:picLocks noChangeAspect="1"/>
          </p:cNvPicPr>
          <p:nvPr/>
        </p:nvPicPr>
        <p:blipFill>
          <a:blip r:embed="rId5"/>
          <a:stretch>
            <a:fillRect/>
          </a:stretch>
        </p:blipFill>
        <p:spPr>
          <a:xfrm>
            <a:off x="12373332" y="1973342"/>
            <a:ext cx="1486019" cy="2807732"/>
          </a:xfrm>
          <a:prstGeom prst="rect">
            <a:avLst/>
          </a:prstGeom>
        </p:spPr>
      </p:pic>
      <p:sp>
        <p:nvSpPr>
          <p:cNvPr id="18" name="Text 13"/>
          <p:cNvSpPr/>
          <p:nvPr/>
        </p:nvSpPr>
        <p:spPr>
          <a:xfrm>
            <a:off x="793790" y="6507123"/>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These vectors are then used as inputs to our classification models, which learn to detect stylistic differences. Together, Word2Vec and BERT ensure broad coverage of both surface-level and deep semantic stylistic cues.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2068</Words>
  <Application>Microsoft Office PowerPoint</Application>
  <PresentationFormat>מותאם אישית</PresentationFormat>
  <Paragraphs>235</Paragraphs>
  <Slides>21</Slides>
  <Notes>21</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21</vt:i4>
      </vt:variant>
    </vt:vector>
  </HeadingPairs>
  <TitlesOfParts>
    <vt:vector size="25" baseType="lpstr">
      <vt:lpstr>Arial</vt:lpstr>
      <vt:lpstr>Petrona Bold</vt:lpstr>
      <vt:lpstr>Inter</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Ofir</dc:creator>
  <cp:lastModifiedBy>אופיר עזיאל</cp:lastModifiedBy>
  <cp:revision>5</cp:revision>
  <dcterms:created xsi:type="dcterms:W3CDTF">2025-07-11T14:41:26Z</dcterms:created>
  <dcterms:modified xsi:type="dcterms:W3CDTF">2025-07-13T15:53:52Z</dcterms:modified>
</cp:coreProperties>
</file>